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79" r:id="rId2"/>
    <p:sldId id="258" r:id="rId3"/>
    <p:sldId id="257" r:id="rId4"/>
    <p:sldId id="259" r:id="rId5"/>
    <p:sldId id="282" r:id="rId6"/>
    <p:sldId id="261" r:id="rId7"/>
    <p:sldId id="270" r:id="rId8"/>
    <p:sldId id="269" r:id="rId9"/>
    <p:sldId id="275" r:id="rId10"/>
    <p:sldId id="274" r:id="rId11"/>
    <p:sldId id="262" r:id="rId12"/>
    <p:sldId id="283" r:id="rId13"/>
    <p:sldId id="271" r:id="rId14"/>
    <p:sldId id="277" r:id="rId15"/>
    <p:sldId id="263" r:id="rId16"/>
    <p:sldId id="264" r:id="rId17"/>
    <p:sldId id="265" r:id="rId18"/>
    <p:sldId id="266" r:id="rId19"/>
    <p:sldId id="267" r:id="rId20"/>
    <p:sldId id="268" r:id="rId21"/>
    <p:sldId id="272" r:id="rId22"/>
    <p:sldId id="28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5/6/2013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5/6/2013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5/6/2013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5/6/2013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5/6/2013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5/6/2013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5/6/2013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5/6/2013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5/6/2013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5/6/2013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5/6/2013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A32F727-BFEB-4A88-A6F3-B4C9A7A03415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5/6/2013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F7BEB53-36C2-486C-AD30-D5DF3E96E9F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572000" cy="1600327"/>
          </a:xfrm>
        </p:spPr>
        <p:txBody>
          <a:bodyPr>
            <a:noAutofit/>
          </a:bodyPr>
          <a:lstStyle/>
          <a:p>
            <a:r>
              <a:rPr lang="en-US" dirty="0" smtClean="0"/>
              <a:t>Signals and Systems Demonstration Unit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Nathan Jangula</a:t>
            </a:r>
          </a:p>
          <a:p>
            <a:r>
              <a:rPr lang="en-US" dirty="0" smtClean="0"/>
              <a:t>Sam </a:t>
            </a:r>
            <a:r>
              <a:rPr lang="en-US" dirty="0" err="1" smtClean="0"/>
              <a:t>Ewen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69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Cascaded Fixed Point Sections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71600" y="1600200"/>
            <a:ext cx="6476999" cy="498837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398" y="1600200"/>
            <a:ext cx="6781802" cy="5086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18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Flow Charts</a:t>
            </a:r>
            <a:endParaRPr lang="en-US" dirty="0"/>
          </a:p>
        </p:txBody>
      </p:sp>
      <p:sp>
        <p:nvSpPr>
          <p:cNvPr id="51" name="Text Box 2"/>
          <p:cNvSpPr txBox="1">
            <a:spLocks noChangeArrowheads="1"/>
          </p:cNvSpPr>
          <p:nvPr/>
        </p:nvSpPr>
        <p:spPr bwMode="auto">
          <a:xfrm>
            <a:off x="914400" y="1905000"/>
            <a:ext cx="1042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sng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Calibri"/>
                <a:cs typeface="Times New Roman"/>
              </a:rPr>
              <a:t>Main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52" name="Text Box 2"/>
          <p:cNvSpPr txBox="1">
            <a:spLocks noChangeArrowheads="1"/>
          </p:cNvSpPr>
          <p:nvPr/>
        </p:nvSpPr>
        <p:spPr bwMode="auto">
          <a:xfrm>
            <a:off x="819150" y="2590800"/>
            <a:ext cx="1219200" cy="304800"/>
          </a:xfrm>
          <a:prstGeom prst="rect">
            <a:avLst/>
          </a:prstGeom>
          <a:solidFill>
            <a:sysClr val="window" lastClr="FFFFFF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Initializations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1428750" y="2258695"/>
            <a:ext cx="0" cy="33337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cxnSp>
        <p:nvCxnSpPr>
          <p:cNvPr id="54" name="Straight Arrow Connector 53"/>
          <p:cNvCxnSpPr/>
          <p:nvPr/>
        </p:nvCxnSpPr>
        <p:spPr>
          <a:xfrm>
            <a:off x="1428750" y="2896870"/>
            <a:ext cx="0" cy="33337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55" name="Text Box 2"/>
          <p:cNvSpPr txBox="1">
            <a:spLocks noChangeArrowheads="1"/>
          </p:cNvSpPr>
          <p:nvPr/>
        </p:nvSpPr>
        <p:spPr bwMode="auto">
          <a:xfrm>
            <a:off x="819150" y="3228975"/>
            <a:ext cx="1219200" cy="304800"/>
          </a:xfrm>
          <a:prstGeom prst="rect">
            <a:avLst/>
          </a:prstGeom>
          <a:solidFill>
            <a:sysClr val="window" lastClr="FFFFFF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NOP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561975" y="3382645"/>
            <a:ext cx="257175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cxnSp>
        <p:nvCxnSpPr>
          <p:cNvPr id="57" name="Straight Connector 56"/>
          <p:cNvCxnSpPr/>
          <p:nvPr/>
        </p:nvCxnSpPr>
        <p:spPr>
          <a:xfrm>
            <a:off x="561975" y="3382645"/>
            <a:ext cx="0" cy="295275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</p:cxnSp>
      <p:cxnSp>
        <p:nvCxnSpPr>
          <p:cNvPr id="58" name="Straight Connector 57"/>
          <p:cNvCxnSpPr/>
          <p:nvPr/>
        </p:nvCxnSpPr>
        <p:spPr>
          <a:xfrm>
            <a:off x="561975" y="3677920"/>
            <a:ext cx="866775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</p:cxnSp>
      <p:cxnSp>
        <p:nvCxnSpPr>
          <p:cNvPr id="59" name="Straight Connector 58"/>
          <p:cNvCxnSpPr/>
          <p:nvPr/>
        </p:nvCxnSpPr>
        <p:spPr>
          <a:xfrm>
            <a:off x="1428750" y="3535045"/>
            <a:ext cx="0" cy="142875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</p:cxnSp>
      <p:sp>
        <p:nvSpPr>
          <p:cNvPr id="69" name="Text Box 2"/>
          <p:cNvSpPr txBox="1">
            <a:spLocks noChangeArrowheads="1"/>
          </p:cNvSpPr>
          <p:nvPr/>
        </p:nvSpPr>
        <p:spPr bwMode="auto">
          <a:xfrm>
            <a:off x="2295525" y="1524000"/>
            <a:ext cx="19621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 err="1">
                <a:effectLst/>
                <a:latin typeface="Calibri"/>
                <a:ea typeface="Calibri"/>
                <a:cs typeface="Times New Roman"/>
              </a:rPr>
              <a:t>McBSP</a:t>
            </a:r>
            <a:r>
              <a:rPr lang="en-US" sz="2000" dirty="0">
                <a:effectLst/>
                <a:latin typeface="Calibri"/>
                <a:ea typeface="Calibri"/>
                <a:cs typeface="Times New Roman"/>
              </a:rPr>
              <a:t> Receive </a:t>
            </a:r>
            <a:r>
              <a:rPr lang="en-US" sz="2000" u="sng" dirty="0">
                <a:effectLst/>
                <a:latin typeface="Calibri"/>
                <a:ea typeface="Calibri"/>
                <a:cs typeface="Times New Roman"/>
              </a:rPr>
              <a:t>ISR (48KHz)</a:t>
            </a:r>
            <a:endParaRPr lang="en-US" sz="20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70" name="Straight Arrow Connector 69"/>
          <p:cNvCxnSpPr/>
          <p:nvPr/>
        </p:nvCxnSpPr>
        <p:spPr>
          <a:xfrm flipH="1">
            <a:off x="3267076" y="2209800"/>
            <a:ext cx="0" cy="36576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71" name="Text Box 2"/>
          <p:cNvSpPr txBox="1">
            <a:spLocks noChangeArrowheads="1"/>
          </p:cNvSpPr>
          <p:nvPr/>
        </p:nvSpPr>
        <p:spPr bwMode="auto">
          <a:xfrm>
            <a:off x="2667000" y="2590800"/>
            <a:ext cx="1219200" cy="4762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Read McBSP Receive Register</a:t>
            </a:r>
            <a:endParaRPr lang="en-US" sz="110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72" name="Straight Arrow Connector 71"/>
          <p:cNvCxnSpPr/>
          <p:nvPr/>
        </p:nvCxnSpPr>
        <p:spPr>
          <a:xfrm>
            <a:off x="3267075" y="3067050"/>
            <a:ext cx="0" cy="33337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73" name="Text Box 2"/>
          <p:cNvSpPr txBox="1">
            <a:spLocks noChangeArrowheads="1"/>
          </p:cNvSpPr>
          <p:nvPr/>
        </p:nvSpPr>
        <p:spPr bwMode="auto">
          <a:xfrm>
            <a:off x="2667000" y="3400425"/>
            <a:ext cx="1219200" cy="4476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Select/Generate Input</a:t>
            </a:r>
            <a:endParaRPr lang="en-US" sz="110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74" name="Straight Arrow Connector 73"/>
          <p:cNvCxnSpPr/>
          <p:nvPr/>
        </p:nvCxnSpPr>
        <p:spPr>
          <a:xfrm>
            <a:off x="3257550" y="3848100"/>
            <a:ext cx="0" cy="33337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75" name="Text Box 2"/>
          <p:cNvSpPr txBox="1">
            <a:spLocks noChangeArrowheads="1"/>
          </p:cNvSpPr>
          <p:nvPr/>
        </p:nvSpPr>
        <p:spPr bwMode="auto">
          <a:xfrm>
            <a:off x="2667000" y="4181475"/>
            <a:ext cx="1219200" cy="4476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Apply Selected Filters</a:t>
            </a:r>
            <a:endParaRPr lang="en-US" sz="110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76" name="Straight Arrow Connector 75"/>
          <p:cNvCxnSpPr/>
          <p:nvPr/>
        </p:nvCxnSpPr>
        <p:spPr>
          <a:xfrm>
            <a:off x="3267075" y="4629150"/>
            <a:ext cx="0" cy="33337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77" name="Text Box 2"/>
          <p:cNvSpPr txBox="1">
            <a:spLocks noChangeArrowheads="1"/>
          </p:cNvSpPr>
          <p:nvPr/>
        </p:nvSpPr>
        <p:spPr bwMode="auto">
          <a:xfrm>
            <a:off x="2667000" y="4962525"/>
            <a:ext cx="1219200" cy="4476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Clear McBSP Receive Flag</a:t>
            </a:r>
            <a:endParaRPr lang="en-US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8" name="Text Box 2"/>
          <p:cNvSpPr txBox="1">
            <a:spLocks noChangeArrowheads="1"/>
          </p:cNvSpPr>
          <p:nvPr/>
        </p:nvSpPr>
        <p:spPr bwMode="auto">
          <a:xfrm>
            <a:off x="4548188" y="2590800"/>
            <a:ext cx="1219200" cy="4762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Write McBSP Transmit Register</a:t>
            </a:r>
            <a:endParaRPr lang="en-US" sz="110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79" name="Straight Arrow Connector 78"/>
          <p:cNvCxnSpPr/>
          <p:nvPr/>
        </p:nvCxnSpPr>
        <p:spPr>
          <a:xfrm>
            <a:off x="5167313" y="2209800"/>
            <a:ext cx="0" cy="36576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80" name="Text Box 2"/>
          <p:cNvSpPr txBox="1">
            <a:spLocks noChangeArrowheads="1"/>
          </p:cNvSpPr>
          <p:nvPr/>
        </p:nvSpPr>
        <p:spPr bwMode="auto">
          <a:xfrm>
            <a:off x="4176713" y="1524000"/>
            <a:ext cx="19907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 err="1">
                <a:effectLst/>
                <a:latin typeface="Calibri"/>
                <a:ea typeface="Calibri"/>
                <a:cs typeface="Times New Roman"/>
              </a:rPr>
              <a:t>McBSP</a:t>
            </a:r>
            <a:r>
              <a:rPr lang="en-US" sz="2000" dirty="0">
                <a:effectLst/>
                <a:latin typeface="Calibri"/>
                <a:ea typeface="Calibri"/>
                <a:cs typeface="Times New Roman"/>
              </a:rPr>
              <a:t> Transmit </a:t>
            </a:r>
            <a:r>
              <a:rPr lang="en-US" sz="2000" u="sng" dirty="0">
                <a:effectLst/>
                <a:latin typeface="Calibri"/>
                <a:ea typeface="Calibri"/>
                <a:cs typeface="Times New Roman"/>
              </a:rPr>
              <a:t>ISR (48KHz)</a:t>
            </a:r>
            <a:endParaRPr lang="en-US" sz="20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81" name="Straight Arrow Connector 80"/>
          <p:cNvCxnSpPr/>
          <p:nvPr/>
        </p:nvCxnSpPr>
        <p:spPr>
          <a:xfrm>
            <a:off x="5167313" y="3076575"/>
            <a:ext cx="0" cy="33337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82" name="Text Box 2"/>
          <p:cNvSpPr txBox="1">
            <a:spLocks noChangeArrowheads="1"/>
          </p:cNvSpPr>
          <p:nvPr/>
        </p:nvSpPr>
        <p:spPr bwMode="auto">
          <a:xfrm>
            <a:off x="4557713" y="3409950"/>
            <a:ext cx="1219200" cy="4476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Clear McBSP Transmit Flag</a:t>
            </a:r>
            <a:endParaRPr lang="en-US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3" name="Text Box 2"/>
          <p:cNvSpPr txBox="1">
            <a:spLocks noChangeArrowheads="1"/>
          </p:cNvSpPr>
          <p:nvPr/>
        </p:nvSpPr>
        <p:spPr bwMode="auto">
          <a:xfrm>
            <a:off x="6467747" y="2590800"/>
            <a:ext cx="1219200" cy="4762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Read SPI Receive Register</a:t>
            </a:r>
            <a:endParaRPr lang="en-US" sz="110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84" name="Straight Arrow Connector 83"/>
          <p:cNvCxnSpPr/>
          <p:nvPr/>
        </p:nvCxnSpPr>
        <p:spPr>
          <a:xfrm>
            <a:off x="7029722" y="2247900"/>
            <a:ext cx="0" cy="33337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85" name="Text Box 2"/>
          <p:cNvSpPr txBox="1">
            <a:spLocks noChangeArrowheads="1"/>
          </p:cNvSpPr>
          <p:nvPr/>
        </p:nvSpPr>
        <p:spPr bwMode="auto">
          <a:xfrm>
            <a:off x="6228987" y="1524000"/>
            <a:ext cx="164782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Calibri"/>
                <a:ea typeface="Calibri"/>
                <a:cs typeface="Times New Roman"/>
              </a:rPr>
              <a:t>SPI Receive </a:t>
            </a:r>
            <a:r>
              <a:rPr lang="en-US" sz="2000" u="sng" dirty="0">
                <a:effectLst/>
                <a:latin typeface="Calibri"/>
                <a:ea typeface="Calibri"/>
                <a:cs typeface="Times New Roman"/>
              </a:rPr>
              <a:t>ISR (4Hz)</a:t>
            </a:r>
            <a:endParaRPr lang="en-US" sz="20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86" name="Straight Arrow Connector 85"/>
          <p:cNvCxnSpPr/>
          <p:nvPr/>
        </p:nvCxnSpPr>
        <p:spPr>
          <a:xfrm>
            <a:off x="7039247" y="3076575"/>
            <a:ext cx="0" cy="33337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87" name="Text Box 2"/>
          <p:cNvSpPr txBox="1">
            <a:spLocks noChangeArrowheads="1"/>
          </p:cNvSpPr>
          <p:nvPr/>
        </p:nvSpPr>
        <p:spPr bwMode="auto">
          <a:xfrm>
            <a:off x="6477272" y="3409950"/>
            <a:ext cx="1219200" cy="4476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Shift Bits Into MODE Variable</a:t>
            </a:r>
            <a:endParaRPr lang="en-US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8" name="Rectangle 87"/>
          <p:cNvSpPr/>
          <p:nvPr/>
        </p:nvSpPr>
        <p:spPr>
          <a:xfrm rot="2700000">
            <a:off x="6695712" y="4331970"/>
            <a:ext cx="685800" cy="685800"/>
          </a:xfrm>
          <a:prstGeom prst="rect">
            <a:avLst/>
          </a:prstGeom>
          <a:solidFill>
            <a:schemeClr val="tx1"/>
          </a:solidFill>
          <a:ln w="12700" cap="flat" cmpd="sng" algn="ctr">
            <a:solidFill>
              <a:schemeClr val="bg1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7039247" y="3857625"/>
            <a:ext cx="0" cy="33337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90" name="Text Box 2"/>
          <p:cNvSpPr txBox="1">
            <a:spLocks noChangeArrowheads="1"/>
          </p:cNvSpPr>
          <p:nvPr/>
        </p:nvSpPr>
        <p:spPr bwMode="auto">
          <a:xfrm>
            <a:off x="6439807" y="4419600"/>
            <a:ext cx="12192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End of</a:t>
            </a:r>
            <a:endParaRPr lang="en-US" sz="1100">
              <a:effectLst/>
              <a:latin typeface="Calibri"/>
              <a:ea typeface="Calibri"/>
              <a:cs typeface="Times New Roman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Packet?</a:t>
            </a:r>
            <a:endParaRPr lang="en-US" sz="110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91" name="Straight Arrow Connector 90"/>
          <p:cNvCxnSpPr/>
          <p:nvPr/>
        </p:nvCxnSpPr>
        <p:spPr>
          <a:xfrm>
            <a:off x="7039247" y="5161280"/>
            <a:ext cx="0" cy="33337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92" name="Text Box 2"/>
          <p:cNvSpPr txBox="1">
            <a:spLocks noChangeArrowheads="1"/>
          </p:cNvSpPr>
          <p:nvPr/>
        </p:nvSpPr>
        <p:spPr bwMode="auto">
          <a:xfrm>
            <a:off x="6610622" y="5172075"/>
            <a:ext cx="4762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>
                <a:effectLst/>
                <a:latin typeface="Calibri"/>
                <a:ea typeface="Calibri"/>
                <a:cs typeface="Times New Roman"/>
              </a:rPr>
              <a:t>NO</a:t>
            </a:r>
          </a:p>
        </p:txBody>
      </p:sp>
      <p:sp>
        <p:nvSpPr>
          <p:cNvPr id="93" name="Text Box 2"/>
          <p:cNvSpPr txBox="1">
            <a:spLocks noChangeArrowheads="1"/>
          </p:cNvSpPr>
          <p:nvPr/>
        </p:nvSpPr>
        <p:spPr bwMode="auto">
          <a:xfrm>
            <a:off x="7420247" y="4419600"/>
            <a:ext cx="5048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effectLst/>
                <a:latin typeface="Calibri"/>
                <a:ea typeface="Calibri"/>
                <a:cs typeface="Times New Roman"/>
              </a:rPr>
              <a:t>YES</a:t>
            </a:r>
          </a:p>
        </p:txBody>
      </p:sp>
      <p:cxnSp>
        <p:nvCxnSpPr>
          <p:cNvPr id="94" name="Straight Arrow Connector 93"/>
          <p:cNvCxnSpPr/>
          <p:nvPr/>
        </p:nvCxnSpPr>
        <p:spPr>
          <a:xfrm>
            <a:off x="7952377" y="4675505"/>
            <a:ext cx="0" cy="33337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cxnSp>
        <p:nvCxnSpPr>
          <p:cNvPr id="95" name="Straight Connector 94"/>
          <p:cNvCxnSpPr/>
          <p:nvPr/>
        </p:nvCxnSpPr>
        <p:spPr>
          <a:xfrm>
            <a:off x="7525022" y="4676775"/>
            <a:ext cx="428625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</p:cxnSp>
      <p:sp>
        <p:nvSpPr>
          <p:cNvPr id="96" name="Text Box 2"/>
          <p:cNvSpPr txBox="1">
            <a:spLocks noChangeArrowheads="1"/>
          </p:cNvSpPr>
          <p:nvPr/>
        </p:nvSpPr>
        <p:spPr bwMode="auto">
          <a:xfrm>
            <a:off x="7353572" y="5008880"/>
            <a:ext cx="1219200" cy="304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Reset SRs</a:t>
            </a:r>
            <a:endParaRPr lang="en-US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97" name="Text Box 2"/>
          <p:cNvSpPr txBox="1">
            <a:spLocks noChangeArrowheads="1"/>
          </p:cNvSpPr>
          <p:nvPr/>
        </p:nvSpPr>
        <p:spPr bwMode="auto">
          <a:xfrm>
            <a:off x="6439172" y="5495925"/>
            <a:ext cx="1219200" cy="4476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Clear SPI Receive Flag</a:t>
            </a:r>
            <a:endParaRPr lang="en-US" sz="110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98" name="Straight Connector 97"/>
          <p:cNvCxnSpPr/>
          <p:nvPr/>
        </p:nvCxnSpPr>
        <p:spPr>
          <a:xfrm flipV="1">
            <a:off x="7953647" y="5314950"/>
            <a:ext cx="0" cy="399415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</p:cxnSp>
      <p:cxnSp>
        <p:nvCxnSpPr>
          <p:cNvPr id="99" name="Straight Arrow Connector 98"/>
          <p:cNvCxnSpPr/>
          <p:nvPr/>
        </p:nvCxnSpPr>
        <p:spPr>
          <a:xfrm flipH="1">
            <a:off x="7658372" y="5715000"/>
            <a:ext cx="295275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89250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Outputs</a:t>
            </a:r>
            <a:endParaRPr lang="en-US" dirty="0"/>
          </a:p>
        </p:txBody>
      </p:sp>
      <p:pic>
        <p:nvPicPr>
          <p:cNvPr id="1026" name="Picture 2" descr="C:\Users\Nathan\Documents\School\Semester III - Senior Year\Senior Design\Images\IMG_05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00200"/>
            <a:ext cx="6529269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43300" y="711331"/>
            <a:ext cx="373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2KHz Sine Wave Through 2KHz 4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Order IIR Fixed Point</a:t>
            </a:r>
            <a:endParaRPr lang="en-US" sz="2000" dirty="0"/>
          </a:p>
        </p:txBody>
      </p:sp>
      <p:pic>
        <p:nvPicPr>
          <p:cNvPr id="1027" name="Picture 3" descr="C:\Users\Nathan\Documents\School\Semester III - Senior Year\Senior Design\Images\IMG_0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00201"/>
            <a:ext cx="6529269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43300" y="762000"/>
            <a:ext cx="441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1KHz Triangle Wave Through 3 KHz Length 10 FIR LP Fixed Point</a:t>
            </a:r>
            <a:endParaRPr lang="en-US" sz="2000" dirty="0"/>
          </a:p>
        </p:txBody>
      </p:sp>
      <p:pic>
        <p:nvPicPr>
          <p:cNvPr id="1028" name="Picture 4" descr="C:\Users\Nathan\Documents\School\Semester III - Senior Year\Senior Design\Images\IMG_05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00200"/>
            <a:ext cx="652927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97086" y="7620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1KHz Delta Train Through 3KHz Length 10 FIR LP Filter</a:t>
            </a:r>
            <a:endParaRPr lang="en-US" dirty="0"/>
          </a:p>
        </p:txBody>
      </p:sp>
      <p:pic>
        <p:nvPicPr>
          <p:cNvPr id="1029" name="Picture 5" descr="C:\Users\Nathan\Documents\School\Semester III - Senior Year\Senior Design\Images\IMG_053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295400" y="1600199"/>
            <a:ext cx="652927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43300" y="792777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Noise Through 2 KHz 4</a:t>
            </a:r>
            <a:r>
              <a:rPr lang="en-US" baseline="30000" dirty="0" smtClean="0"/>
              <a:t>th</a:t>
            </a:r>
            <a:r>
              <a:rPr lang="en-US" dirty="0" smtClean="0"/>
              <a:t> Order IIR Fixed Point LP Filter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06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1"/>
      <p:bldP spid="7" grpId="2"/>
      <p:bldP spid="5" grpId="0"/>
      <p:bldP spid="5" grpId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Code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68086" y="1371600"/>
            <a:ext cx="8229600" cy="5262979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7F0055"/>
                </a:solidFill>
                <a:latin typeface="Consolas"/>
              </a:rPr>
              <a:t>interrupt</a:t>
            </a:r>
            <a:r>
              <a:rPr lang="en-US" sz="14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14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sz="14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/>
              </a:rPr>
              <a:t>McBSP_DataRX_isr</a:t>
            </a:r>
            <a:r>
              <a:rPr lang="en-US" sz="14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sz="14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sz="14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endParaRPr lang="en-US" sz="1400" dirty="0">
              <a:latin typeface="Consolas"/>
            </a:endParaRPr>
          </a:p>
          <a:p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	GpioDataRegs.</a:t>
            </a:r>
            <a:r>
              <a:rPr lang="en-US" sz="1400" dirty="0" smtClean="0">
                <a:solidFill>
                  <a:srgbClr val="0000C0"/>
                </a:solidFill>
                <a:latin typeface="Consolas"/>
              </a:rPr>
              <a:t>GPADAT</a:t>
            </a:r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.</a:t>
            </a:r>
            <a:r>
              <a:rPr lang="en-US" sz="1400" dirty="0" smtClean="0">
                <a:solidFill>
                  <a:srgbClr val="0000C0"/>
                </a:solidFill>
                <a:latin typeface="Consolas"/>
              </a:rPr>
              <a:t>bit</a:t>
            </a:r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.</a:t>
            </a:r>
            <a:r>
              <a:rPr lang="en-US" sz="1400" dirty="0" smtClean="0">
                <a:solidFill>
                  <a:srgbClr val="0000C0"/>
                </a:solidFill>
                <a:latin typeface="Consolas"/>
              </a:rPr>
              <a:t>GPIOA1</a:t>
            </a:r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= 1;</a:t>
            </a:r>
          </a:p>
          <a:p>
            <a:endParaRPr lang="en-US" sz="1400" dirty="0">
              <a:latin typeface="Consolas"/>
            </a:endParaRPr>
          </a:p>
          <a:p>
            <a:r>
              <a:rPr lang="en-US" sz="1400" dirty="0" smtClean="0">
                <a:solidFill>
                  <a:srgbClr val="3F7F5F"/>
                </a:solidFill>
                <a:latin typeface="Consolas"/>
              </a:rPr>
              <a:t>	// </a:t>
            </a:r>
            <a:r>
              <a:rPr lang="en-US" sz="1400" dirty="0">
                <a:solidFill>
                  <a:srgbClr val="3F7F5F"/>
                </a:solidFill>
                <a:latin typeface="Consolas"/>
              </a:rPr>
              <a:t>Put the Flash into standby</a:t>
            </a:r>
          </a:p>
          <a:p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	</a:t>
            </a:r>
            <a:r>
              <a:rPr lang="en-US" sz="1400" dirty="0" err="1" smtClean="0">
                <a:solidFill>
                  <a:srgbClr val="000000"/>
                </a:solidFill>
                <a:latin typeface="Consolas"/>
              </a:rPr>
              <a:t>FlashRegs.</a:t>
            </a:r>
            <a:r>
              <a:rPr lang="en-US" sz="1400" dirty="0" err="1" smtClean="0">
                <a:solidFill>
                  <a:srgbClr val="0000C0"/>
                </a:solidFill>
                <a:latin typeface="Consolas"/>
              </a:rPr>
              <a:t>FPWR</a:t>
            </a:r>
            <a:r>
              <a:rPr lang="en-US" sz="1400" dirty="0" err="1" smtClean="0">
                <a:solidFill>
                  <a:srgbClr val="000000"/>
                </a:solidFill>
                <a:latin typeface="Consolas"/>
              </a:rPr>
              <a:t>.</a:t>
            </a:r>
            <a:r>
              <a:rPr lang="en-US" sz="1400" dirty="0" err="1" smtClean="0">
                <a:solidFill>
                  <a:srgbClr val="0000C0"/>
                </a:solidFill>
                <a:latin typeface="Consolas"/>
              </a:rPr>
              <a:t>bit</a:t>
            </a:r>
            <a:r>
              <a:rPr lang="en-US" sz="1400" dirty="0" err="1" smtClean="0">
                <a:solidFill>
                  <a:srgbClr val="000000"/>
                </a:solidFill>
                <a:latin typeface="Consolas"/>
              </a:rPr>
              <a:t>.</a:t>
            </a:r>
            <a:r>
              <a:rPr lang="en-US" sz="1400" dirty="0" err="1" smtClean="0">
                <a:solidFill>
                  <a:srgbClr val="0000C0"/>
                </a:solidFill>
                <a:latin typeface="Consolas"/>
              </a:rPr>
              <a:t>PWR</a:t>
            </a:r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= FLASH_STANDBY;</a:t>
            </a:r>
          </a:p>
          <a:p>
            <a:endParaRPr lang="en-US" sz="1400" dirty="0">
              <a:latin typeface="Consolas"/>
            </a:endParaRPr>
          </a:p>
          <a:p>
            <a:r>
              <a:rPr lang="en-US" sz="1400" dirty="0" smtClean="0">
                <a:solidFill>
                  <a:srgbClr val="005032"/>
                </a:solidFill>
                <a:latin typeface="Consolas"/>
              </a:rPr>
              <a:t>	</a:t>
            </a:r>
            <a:r>
              <a:rPr lang="en-US" sz="1400" dirty="0" err="1" smtClean="0">
                <a:solidFill>
                  <a:srgbClr val="005032"/>
                </a:solidFill>
                <a:latin typeface="Consolas"/>
              </a:rPr>
              <a:t>McBSP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* port = (</a:t>
            </a:r>
            <a:r>
              <a:rPr lang="en-US" sz="1400" dirty="0" err="1">
                <a:solidFill>
                  <a:srgbClr val="005032"/>
                </a:solidFill>
                <a:latin typeface="Consolas"/>
              </a:rPr>
              <a:t>McBSP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*)</a:t>
            </a:r>
            <a:r>
              <a:rPr lang="en-US" sz="1400" dirty="0" err="1">
                <a:solidFill>
                  <a:srgbClr val="000000"/>
                </a:solidFill>
                <a:latin typeface="Consolas"/>
              </a:rPr>
              <a:t>McBSP_BASE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	</a:t>
            </a:r>
            <a:r>
              <a:rPr lang="en-US" sz="1400" dirty="0" err="1" smtClean="0">
                <a:solidFill>
                  <a:srgbClr val="000000"/>
                </a:solidFill>
                <a:latin typeface="Consolas"/>
              </a:rPr>
              <a:t>CodecDataIn.</a:t>
            </a:r>
            <a:r>
              <a:rPr lang="en-US" sz="1400" dirty="0" err="1" smtClean="0">
                <a:solidFill>
                  <a:srgbClr val="0000C0"/>
                </a:solidFill>
                <a:latin typeface="Consolas"/>
              </a:rPr>
              <a:t>DATA</a:t>
            </a:r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[LEFT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] = port-&gt;</a:t>
            </a:r>
            <a:r>
              <a:rPr lang="en-US" sz="1400" dirty="0">
                <a:solidFill>
                  <a:srgbClr val="0000C0"/>
                </a:solidFill>
                <a:latin typeface="Consolas"/>
              </a:rPr>
              <a:t>drr2</a:t>
            </a:r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;  </a:t>
            </a:r>
            <a:r>
              <a:rPr lang="en-US" sz="1400" dirty="0" smtClean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sz="1400" dirty="0">
                <a:solidFill>
                  <a:srgbClr val="3F7F5F"/>
                </a:solidFill>
                <a:latin typeface="Consolas"/>
              </a:rPr>
              <a:t>Get Data From </a:t>
            </a:r>
            <a:r>
              <a:rPr lang="en-US" sz="1400" u="sng" dirty="0">
                <a:solidFill>
                  <a:srgbClr val="3F7F5F"/>
                </a:solidFill>
                <a:latin typeface="Consolas"/>
              </a:rPr>
              <a:t>Codec</a:t>
            </a:r>
          </a:p>
          <a:p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	</a:t>
            </a:r>
            <a:r>
              <a:rPr lang="en-US" sz="1400" dirty="0" err="1" smtClean="0">
                <a:solidFill>
                  <a:srgbClr val="000000"/>
                </a:solidFill>
                <a:latin typeface="Consolas"/>
              </a:rPr>
              <a:t>CodecDataIn.</a:t>
            </a:r>
            <a:r>
              <a:rPr lang="en-US" sz="1400" dirty="0" err="1" smtClean="0">
                <a:solidFill>
                  <a:srgbClr val="0000C0"/>
                </a:solidFill>
                <a:latin typeface="Consolas"/>
              </a:rPr>
              <a:t>DATA</a:t>
            </a:r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[RIGHT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] = port-&gt;</a:t>
            </a:r>
            <a:r>
              <a:rPr lang="en-US" sz="1400" dirty="0">
                <a:solidFill>
                  <a:srgbClr val="0000C0"/>
                </a:solidFill>
                <a:latin typeface="Consolas"/>
              </a:rPr>
              <a:t>drr1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endParaRPr lang="en-US" sz="1400" dirty="0">
              <a:latin typeface="Consolas"/>
            </a:endParaRPr>
          </a:p>
          <a:p>
            <a:r>
              <a:rPr lang="en-US" sz="1400" dirty="0" smtClean="0">
                <a:solidFill>
                  <a:srgbClr val="3F7F5F"/>
                </a:solidFill>
                <a:latin typeface="Consolas"/>
              </a:rPr>
              <a:t>	//---------- </a:t>
            </a:r>
            <a:r>
              <a:rPr lang="en-US" sz="1400" dirty="0">
                <a:solidFill>
                  <a:srgbClr val="3F7F5F"/>
                </a:solidFill>
                <a:latin typeface="Consolas"/>
              </a:rPr>
              <a:t>Insert DSP Code Here </a:t>
            </a:r>
            <a:r>
              <a:rPr lang="en-US" sz="1400" dirty="0" smtClean="0">
                <a:solidFill>
                  <a:srgbClr val="3F7F5F"/>
                </a:solidFill>
                <a:latin typeface="Consolas"/>
              </a:rPr>
              <a:t>-------------------------------</a:t>
            </a:r>
            <a:endParaRPr lang="en-US" sz="1400" dirty="0">
              <a:solidFill>
                <a:srgbClr val="3F7F5F"/>
              </a:solidFill>
              <a:latin typeface="Consolas"/>
            </a:endParaRPr>
          </a:p>
          <a:p>
            <a:endParaRPr lang="en-US" sz="1400" dirty="0">
              <a:latin typeface="Consolas"/>
            </a:endParaRPr>
          </a:p>
          <a:p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	phase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+=</a:t>
            </a:r>
            <a:r>
              <a:rPr lang="en-US" sz="1400" dirty="0" err="1">
                <a:solidFill>
                  <a:srgbClr val="000000"/>
                </a:solidFill>
                <a:latin typeface="Consolas"/>
              </a:rPr>
              <a:t>freq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; </a:t>
            </a:r>
            <a:r>
              <a:rPr lang="en-US" sz="1400" b="1" dirty="0">
                <a:solidFill>
                  <a:srgbClr val="7F0055"/>
                </a:solidFill>
                <a:latin typeface="Consolas"/>
              </a:rPr>
              <a:t>if</a:t>
            </a:r>
            <a:r>
              <a:rPr lang="en-US" sz="1400" b="1" dirty="0">
                <a:solidFill>
                  <a:srgbClr val="000000"/>
                </a:solidFill>
                <a:latin typeface="Consolas"/>
              </a:rPr>
              <a:t> (phase&gt;48000) phase -= 48000</a:t>
            </a:r>
            <a:r>
              <a:rPr lang="en-US" sz="1400" b="1" dirty="0" smtClean="0">
                <a:solidFill>
                  <a:srgbClr val="000000"/>
                </a:solidFill>
                <a:latin typeface="Consolas"/>
              </a:rPr>
              <a:t>;</a:t>
            </a:r>
            <a:endParaRPr lang="en-US" sz="1400" b="1" dirty="0">
              <a:solidFill>
                <a:srgbClr val="000000"/>
              </a:solidFill>
              <a:latin typeface="Consolas"/>
            </a:endParaRPr>
          </a:p>
          <a:p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	</a:t>
            </a:r>
            <a:r>
              <a:rPr lang="en-US" sz="1400" dirty="0" err="1" smtClean="0">
                <a:solidFill>
                  <a:srgbClr val="000000"/>
                </a:solidFill>
                <a:latin typeface="Consolas"/>
              </a:rPr>
              <a:t>CodecDataOut.</a:t>
            </a:r>
            <a:r>
              <a:rPr lang="en-US" sz="1400" dirty="0" err="1" smtClean="0">
                <a:solidFill>
                  <a:srgbClr val="0000C0"/>
                </a:solidFill>
                <a:latin typeface="Consolas"/>
              </a:rPr>
              <a:t>Channel</a:t>
            </a:r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[LEFT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] = sine(phase);</a:t>
            </a:r>
          </a:p>
          <a:p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	</a:t>
            </a:r>
            <a:r>
              <a:rPr lang="en-US" sz="1400" dirty="0" err="1" smtClean="0">
                <a:solidFill>
                  <a:srgbClr val="000000"/>
                </a:solidFill>
                <a:latin typeface="Consolas"/>
              </a:rPr>
              <a:t>CodecDataOut.</a:t>
            </a:r>
            <a:r>
              <a:rPr lang="en-US" sz="1400" dirty="0" err="1" smtClean="0">
                <a:solidFill>
                  <a:srgbClr val="0000C0"/>
                </a:solidFill>
                <a:latin typeface="Consolas"/>
              </a:rPr>
              <a:t>Channel</a:t>
            </a:r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[RIGHT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] = </a:t>
            </a:r>
            <a:r>
              <a:rPr lang="en-US" sz="1400" dirty="0" err="1">
                <a:solidFill>
                  <a:srgbClr val="000000"/>
                </a:solidFill>
                <a:latin typeface="Consolas"/>
              </a:rPr>
              <a:t>CodecDataIn.</a:t>
            </a:r>
            <a:r>
              <a:rPr lang="en-US" sz="1400" dirty="0" err="1">
                <a:solidFill>
                  <a:srgbClr val="0000C0"/>
                </a:solidFill>
                <a:latin typeface="Consolas"/>
              </a:rPr>
              <a:t>Channel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[RIGHT];</a:t>
            </a:r>
          </a:p>
          <a:p>
            <a:endParaRPr lang="en-US" sz="1400" dirty="0">
              <a:latin typeface="Consolas"/>
            </a:endParaRPr>
          </a:p>
          <a:p>
            <a:r>
              <a:rPr lang="en-US" sz="1400" dirty="0" smtClean="0">
                <a:solidFill>
                  <a:srgbClr val="3F7F5F"/>
                </a:solidFill>
                <a:latin typeface="Consolas"/>
              </a:rPr>
              <a:t>	//---------------- </a:t>
            </a:r>
            <a:r>
              <a:rPr lang="en-US" sz="1400" dirty="0">
                <a:solidFill>
                  <a:srgbClr val="3F7F5F"/>
                </a:solidFill>
                <a:latin typeface="Consolas"/>
              </a:rPr>
              <a:t>End of Elegance </a:t>
            </a:r>
            <a:r>
              <a:rPr lang="en-US" sz="1400" dirty="0" smtClean="0">
                <a:solidFill>
                  <a:srgbClr val="3F7F5F"/>
                </a:solidFill>
                <a:latin typeface="Consolas"/>
              </a:rPr>
              <a:t>------------------------------</a:t>
            </a:r>
          </a:p>
          <a:p>
            <a:endParaRPr lang="en-US" sz="1400" dirty="0">
              <a:solidFill>
                <a:srgbClr val="3F7F5F"/>
              </a:solidFill>
              <a:latin typeface="Consolas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/>
              </a:rPr>
              <a:t>	GpioDataRegs.</a:t>
            </a:r>
            <a:r>
              <a:rPr lang="en-US" sz="1400" dirty="0">
                <a:solidFill>
                  <a:srgbClr val="0000C0"/>
                </a:solidFill>
                <a:latin typeface="Consolas"/>
              </a:rPr>
              <a:t>GPADAT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.</a:t>
            </a:r>
            <a:r>
              <a:rPr lang="en-US" sz="1400" dirty="0">
                <a:solidFill>
                  <a:srgbClr val="0000C0"/>
                </a:solidFill>
                <a:latin typeface="Consolas"/>
              </a:rPr>
              <a:t>bit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.</a:t>
            </a:r>
            <a:r>
              <a:rPr lang="en-US" sz="1400" dirty="0">
                <a:solidFill>
                  <a:srgbClr val="0000C0"/>
                </a:solidFill>
                <a:latin typeface="Consolas"/>
              </a:rPr>
              <a:t>GPIOA1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0;</a:t>
            </a:r>
            <a:endParaRPr lang="en-US" sz="1400" dirty="0" smtClean="0">
              <a:solidFill>
                <a:srgbClr val="3F7F5F"/>
              </a:solidFill>
              <a:latin typeface="Consolas"/>
            </a:endParaRPr>
          </a:p>
          <a:p>
            <a:endParaRPr lang="en-US" sz="1400" dirty="0">
              <a:latin typeface="Consolas"/>
            </a:endParaRPr>
          </a:p>
          <a:p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	</a:t>
            </a:r>
            <a:r>
              <a:rPr lang="en-US" sz="1400" dirty="0" err="1" smtClean="0">
                <a:solidFill>
                  <a:srgbClr val="000000"/>
                </a:solidFill>
                <a:latin typeface="Consolas"/>
              </a:rPr>
              <a:t>PieCtrlRegs.</a:t>
            </a:r>
            <a:r>
              <a:rPr lang="en-US" sz="1400" dirty="0" err="1" smtClean="0">
                <a:solidFill>
                  <a:srgbClr val="0000C0"/>
                </a:solidFill>
                <a:latin typeface="Consolas"/>
              </a:rPr>
              <a:t>PIEACK</a:t>
            </a:r>
            <a:r>
              <a:rPr lang="en-US" sz="1400" dirty="0" err="1" smtClean="0">
                <a:solidFill>
                  <a:srgbClr val="000000"/>
                </a:solidFill>
                <a:latin typeface="Consolas"/>
              </a:rPr>
              <a:t>.</a:t>
            </a:r>
            <a:r>
              <a:rPr lang="en-US" sz="1400" dirty="0" err="1" smtClean="0">
                <a:solidFill>
                  <a:srgbClr val="0000C0"/>
                </a:solidFill>
                <a:latin typeface="Consolas"/>
              </a:rPr>
              <a:t>all</a:t>
            </a:r>
            <a:r>
              <a:rPr lang="en-US" sz="1400" dirty="0">
                <a:solidFill>
                  <a:srgbClr val="000000"/>
                </a:solidFill>
                <a:latin typeface="Consolas"/>
              </a:rPr>
              <a:t>|=PIEACK_GROUP6</a:t>
            </a:r>
            <a:r>
              <a:rPr lang="en-US" sz="1400" dirty="0" smtClean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/>
              </a:rPr>
              <a:t>	</a:t>
            </a:r>
            <a:r>
              <a:rPr lang="en-US" sz="1400" dirty="0" smtClean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sz="1400" dirty="0">
                <a:solidFill>
                  <a:srgbClr val="3F7F5F"/>
                </a:solidFill>
                <a:latin typeface="Consolas"/>
              </a:rPr>
              <a:t>Issue </a:t>
            </a:r>
            <a:r>
              <a:rPr lang="en-US" sz="1400" dirty="0" smtClean="0">
                <a:solidFill>
                  <a:srgbClr val="3F7F5F"/>
                </a:solidFill>
                <a:latin typeface="Consolas"/>
              </a:rPr>
              <a:t>Peripheral Interrupt Expansion </a:t>
            </a:r>
            <a:r>
              <a:rPr lang="en-US" sz="1400" dirty="0">
                <a:solidFill>
                  <a:srgbClr val="3F7F5F"/>
                </a:solidFill>
                <a:latin typeface="Consolas"/>
              </a:rPr>
              <a:t>Acknowledge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/>
              </a:rPr>
              <a:t>}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791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Code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1371600"/>
            <a:ext cx="8229600" cy="529375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sz="13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Filter_2ndOrderCascade(</a:t>
            </a:r>
            <a:r>
              <a:rPr lang="en-US" sz="13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1300" b="1" dirty="0" err="1">
                <a:solidFill>
                  <a:srgbClr val="000000"/>
                </a:solidFill>
                <a:latin typeface="Consolas"/>
              </a:rPr>
              <a:t>data_in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sz="13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* </a:t>
            </a:r>
            <a:r>
              <a:rPr lang="en-US" sz="1300" b="1" dirty="0" err="1">
                <a:solidFill>
                  <a:srgbClr val="000000"/>
                </a:solidFill>
                <a:latin typeface="Consolas"/>
              </a:rPr>
              <a:t>Aptr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sz="13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* </a:t>
            </a:r>
            <a:r>
              <a:rPr lang="en-US" sz="1300" b="1" dirty="0" err="1">
                <a:solidFill>
                  <a:srgbClr val="000000"/>
                </a:solidFill>
                <a:latin typeface="Consolas"/>
              </a:rPr>
              <a:t>Bptr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long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long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* </a:t>
            </a:r>
            <a:r>
              <a:rPr lang="en-US" sz="1300" b="1" dirty="0" err="1">
                <a:solidFill>
                  <a:srgbClr val="000000"/>
                </a:solidFill>
                <a:latin typeface="Consolas"/>
              </a:rPr>
              <a:t>Sptr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char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Order) {</a:t>
            </a: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long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1300" b="1" dirty="0" err="1">
                <a:solidFill>
                  <a:srgbClr val="7F0055"/>
                </a:solidFill>
                <a:latin typeface="Consolas"/>
              </a:rPr>
              <a:t>long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output = 0;</a:t>
            </a: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long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1300" b="1" dirty="0" err="1">
                <a:solidFill>
                  <a:srgbClr val="7F0055"/>
                </a:solidFill>
                <a:latin typeface="Consolas"/>
              </a:rPr>
              <a:t>long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input = </a:t>
            </a:r>
            <a:r>
              <a:rPr lang="en-US" sz="1300" b="1" dirty="0" err="1">
                <a:solidFill>
                  <a:srgbClr val="000000"/>
                </a:solidFill>
                <a:latin typeface="Consolas"/>
              </a:rPr>
              <a:t>data_in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3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* A = </a:t>
            </a:r>
            <a:r>
              <a:rPr lang="en-US" sz="1300" b="1" dirty="0" err="1">
                <a:solidFill>
                  <a:srgbClr val="000000"/>
                </a:solidFill>
                <a:latin typeface="Consolas"/>
              </a:rPr>
              <a:t>Aptr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3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* B = </a:t>
            </a:r>
            <a:r>
              <a:rPr lang="en-US" sz="1300" b="1" dirty="0" err="1">
                <a:solidFill>
                  <a:srgbClr val="000000"/>
                </a:solidFill>
                <a:latin typeface="Consolas"/>
              </a:rPr>
              <a:t>Bptr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long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long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* S = </a:t>
            </a:r>
            <a:r>
              <a:rPr lang="en-US" sz="1300" b="1" dirty="0" err="1">
                <a:solidFill>
                  <a:srgbClr val="000000"/>
                </a:solidFill>
                <a:latin typeface="Consolas"/>
              </a:rPr>
              <a:t>Sptr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char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NS = Order/2;</a:t>
            </a: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char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1300" b="1" dirty="0" err="1">
                <a:solidFill>
                  <a:srgbClr val="000000"/>
                </a:solidFill>
                <a:latin typeface="Consolas"/>
              </a:rPr>
              <a:t>i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= 0;</a:t>
            </a: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long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reset;</a:t>
            </a:r>
          </a:p>
          <a:p>
            <a:endParaRPr lang="en-US" sz="1300" dirty="0">
              <a:latin typeface="Consolas"/>
            </a:endParaRP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for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sz="1300" b="1" dirty="0" err="1">
                <a:solidFill>
                  <a:srgbClr val="000000"/>
                </a:solidFill>
                <a:latin typeface="Consolas"/>
              </a:rPr>
              <a:t>i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=0; </a:t>
            </a:r>
            <a:r>
              <a:rPr lang="en-US" sz="1300" b="1" dirty="0" err="1">
                <a:solidFill>
                  <a:srgbClr val="000000"/>
                </a:solidFill>
                <a:latin typeface="Consolas"/>
              </a:rPr>
              <a:t>i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&lt;NS; </a:t>
            </a:r>
            <a:r>
              <a:rPr lang="en-US" sz="1300" b="1" dirty="0" err="1">
                <a:solidFill>
                  <a:srgbClr val="000000"/>
                </a:solidFill>
                <a:latin typeface="Consolas"/>
              </a:rPr>
              <a:t>i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++)</a:t>
            </a: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300" dirty="0" smtClean="0">
                <a:solidFill>
                  <a:srgbClr val="000000"/>
                </a:solidFill>
                <a:latin typeface="Consolas"/>
              </a:rPr>
              <a:t>{</a:t>
            </a:r>
            <a:endParaRPr lang="en-US" sz="1300" dirty="0">
              <a:latin typeface="Consolas"/>
            </a:endParaRP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   output = (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long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long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) ((*B * input + *S)&gt;&gt;14);</a:t>
            </a:r>
          </a:p>
          <a:p>
            <a:endParaRPr lang="en-US" sz="1300" dirty="0">
              <a:latin typeface="Consolas"/>
            </a:endParaRP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   *S = (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long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long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) (*(B + 1) * input - *(A + 1) * output + *(S + 1));</a:t>
            </a: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   *(S + 1) = (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long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1300" b="1" dirty="0" smtClean="0">
                <a:solidFill>
                  <a:srgbClr val="7F0055"/>
                </a:solidFill>
                <a:latin typeface="Consolas"/>
              </a:rPr>
              <a:t>long</a:t>
            </a:r>
            <a:r>
              <a:rPr lang="en-US" sz="1300" b="1" dirty="0" smtClean="0">
                <a:solidFill>
                  <a:srgbClr val="000000"/>
                </a:solidFill>
                <a:latin typeface="Consolas"/>
              </a:rPr>
              <a:t>) 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(*(B + 2) * input - *(A + 2) * output);</a:t>
            </a:r>
          </a:p>
          <a:p>
            <a:endParaRPr lang="en-US" sz="1300" dirty="0">
              <a:latin typeface="Consolas"/>
            </a:endParaRP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   input = output;</a:t>
            </a:r>
          </a:p>
          <a:p>
            <a:endParaRPr lang="en-US" sz="1300" dirty="0">
              <a:latin typeface="Consolas"/>
            </a:endParaRP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   A += 3;</a:t>
            </a: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   B += 3;</a:t>
            </a: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   S += 2;</a:t>
            </a: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300" dirty="0" smtClean="0">
                <a:solidFill>
                  <a:srgbClr val="000000"/>
                </a:solidFill>
                <a:latin typeface="Consolas"/>
              </a:rPr>
              <a:t>}</a:t>
            </a:r>
            <a:endParaRPr lang="en-US" sz="1300" dirty="0">
              <a:latin typeface="Consolas"/>
            </a:endParaRPr>
          </a:p>
          <a:p>
            <a:r>
              <a:rPr lang="en-US" sz="1300" dirty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300" b="1" dirty="0">
                <a:solidFill>
                  <a:srgbClr val="7F0055"/>
                </a:solidFill>
                <a:latin typeface="Consolas"/>
              </a:rPr>
              <a:t>return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 -(</a:t>
            </a:r>
            <a:r>
              <a:rPr lang="en-US" sz="13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sz="1300" b="1" dirty="0">
                <a:solidFill>
                  <a:srgbClr val="000000"/>
                </a:solidFill>
                <a:latin typeface="Consolas"/>
              </a:rPr>
              <a:t>)(output</a:t>
            </a:r>
            <a:r>
              <a:rPr lang="en-US" sz="1300" b="1" dirty="0" smtClean="0">
                <a:solidFill>
                  <a:srgbClr val="000000"/>
                </a:solidFill>
                <a:latin typeface="Consolas"/>
              </a:rPr>
              <a:t>);</a:t>
            </a:r>
            <a:endParaRPr lang="en-US" sz="1300" b="1" dirty="0">
              <a:solidFill>
                <a:srgbClr val="3F7F5F"/>
              </a:solidFill>
              <a:latin typeface="Consolas"/>
            </a:endParaRPr>
          </a:p>
          <a:p>
            <a:r>
              <a:rPr lang="en-US" sz="1300" dirty="0" smtClean="0">
                <a:solidFill>
                  <a:srgbClr val="000000"/>
                </a:solidFill>
                <a:latin typeface="Consolas"/>
              </a:rPr>
              <a:t>}</a:t>
            </a:r>
            <a:endParaRPr lang="en-US" sz="1300" dirty="0">
              <a:solidFill>
                <a:srgbClr val="000000"/>
              </a:solidFill>
              <a:latin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85992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Power Supply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05000"/>
            <a:ext cx="8686800" cy="4143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10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DSP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999" y="304800"/>
            <a:ext cx="6624637" cy="623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278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JTAG and External RAM 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2590800"/>
            <a:ext cx="4832284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447800"/>
            <a:ext cx="3062287" cy="507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278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Codec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08" y="1029587"/>
            <a:ext cx="8607392" cy="552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278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Outputs and User Interfaces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76769"/>
            <a:ext cx="8439150" cy="500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278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Self-Contained Unit to Aid in the Instruction of the Signals and Systems Course</a:t>
            </a:r>
          </a:p>
          <a:p>
            <a:r>
              <a:rPr lang="en-US" dirty="0" smtClean="0"/>
              <a:t>Assist Students in Understanding the Concepts of Signals and Systems</a:t>
            </a:r>
          </a:p>
          <a:p>
            <a:r>
              <a:rPr lang="en-US" dirty="0"/>
              <a:t>D</a:t>
            </a:r>
            <a:r>
              <a:rPr lang="en-US" dirty="0" smtClean="0"/>
              <a:t>emonstrate Signal Processing Using Digital Systems</a:t>
            </a:r>
          </a:p>
        </p:txBody>
      </p:sp>
    </p:spTree>
    <p:extLst>
      <p:ext uri="{BB962C8B-B14F-4D97-AF65-F5344CB8AC3E}">
        <p14:creationId xmlns:p14="http://schemas.microsoft.com/office/powerpoint/2010/main" val="180762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Selectors and Shift Registers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15" y="980405"/>
            <a:ext cx="7568485" cy="5648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672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</a:t>
            </a:r>
            <a:endParaRPr lang="en-US" dirty="0"/>
          </a:p>
        </p:txBody>
      </p:sp>
      <p:pic>
        <p:nvPicPr>
          <p:cNvPr id="10242" name="Picture 2" descr="C:\Users\Nathan\Documents\School\Semester III - Senior Year\Senior Design\Images\IMG_00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362" y="1506127"/>
            <a:ext cx="6757238" cy="504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Nathan\Documents\School\Semester III - Senior Year\Senior Design\Images\IMG_00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362" y="1506127"/>
            <a:ext cx="6757238" cy="504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Nathan\Documents\School\Semester III - Senior Year\Senior Design\Images\IMG_00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362" y="1517013"/>
            <a:ext cx="6757238" cy="5047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Nathan\Documents\School\Semester III - Senior Year\Senior Design\Images\IMG_00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362" y="1506125"/>
            <a:ext cx="6757238" cy="5047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Nathan\Documents\School\Semester III - Senior Year\Senior Design\Images\IMG_045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362" y="1517012"/>
            <a:ext cx="6757238" cy="504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Nathan\Documents\School\Semester III - Senior Year\Senior Design\Images\IR000012.BM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362" y="1506124"/>
            <a:ext cx="6757238" cy="5067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Nathan\Documents\School\Semester III - Senior Year\Senior Design\Images\IMG_045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361" y="1517012"/>
            <a:ext cx="6742663" cy="503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Nathan\Documents\School\Semester III - Senior Year\Senior Design\Images\IMG_046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362" y="1517013"/>
            <a:ext cx="6742662" cy="503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091362" y="5968424"/>
            <a:ext cx="4160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Polyimide Tape</a:t>
            </a:r>
            <a:endParaRPr lang="en-US" sz="3200" dirty="0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286000" y="4365048"/>
            <a:ext cx="878510" cy="165475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28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572000" cy="1600327"/>
          </a:xfrm>
        </p:spPr>
        <p:txBody>
          <a:bodyPr>
            <a:noAutofit/>
          </a:bodyPr>
          <a:lstStyle/>
          <a:p>
            <a:r>
              <a:rPr lang="en-US" dirty="0" smtClean="0"/>
              <a:t>Signals and Systems Demonstration Unit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Nathan Jangula</a:t>
            </a:r>
          </a:p>
          <a:p>
            <a:r>
              <a:rPr lang="en-US" dirty="0" smtClean="0"/>
              <a:t>Sam </a:t>
            </a:r>
            <a:r>
              <a:rPr lang="en-US" dirty="0" err="1" smtClean="0"/>
              <a:t>Ewen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69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Onboard LP, HP, BP, BS, and AP </a:t>
            </a:r>
            <a:r>
              <a:rPr lang="en-US" dirty="0" smtClean="0"/>
              <a:t>Filters</a:t>
            </a:r>
          </a:p>
          <a:p>
            <a:r>
              <a:rPr lang="en-US" dirty="0"/>
              <a:t>Two Individual Systems Can be Cascaded, Summed, or Individually Used</a:t>
            </a:r>
          </a:p>
          <a:p>
            <a:r>
              <a:rPr lang="en-US" dirty="0"/>
              <a:t>Generate Sine, Square, Triangle, and Delta Train</a:t>
            </a:r>
          </a:p>
          <a:p>
            <a:r>
              <a:rPr lang="en-US" dirty="0" smtClean="0"/>
              <a:t>BNC </a:t>
            </a:r>
            <a:r>
              <a:rPr lang="en-US" dirty="0"/>
              <a:t>and 1/8” Line Outputs</a:t>
            </a:r>
          </a:p>
          <a:p>
            <a:r>
              <a:rPr lang="en-US" dirty="0" smtClean="0"/>
              <a:t>Support Audio Frequency Range</a:t>
            </a:r>
          </a:p>
          <a:p>
            <a:r>
              <a:rPr lang="en-US" dirty="0"/>
              <a:t>Rugged and Reliable</a:t>
            </a:r>
          </a:p>
          <a:p>
            <a:r>
              <a:rPr lang="en-US" dirty="0" smtClean="0"/>
              <a:t>Stand-Alone, Plug-in </a:t>
            </a:r>
            <a:r>
              <a:rPr lang="en-US" dirty="0"/>
              <a:t>U</a:t>
            </a:r>
            <a:r>
              <a:rPr lang="en-US" dirty="0" smtClean="0"/>
              <a:t>nit Powered by 110V AC</a:t>
            </a:r>
          </a:p>
          <a:p>
            <a:r>
              <a:rPr lang="en-US" dirty="0"/>
              <a:t>Probe Line to Inspect Each Input and Output</a:t>
            </a:r>
          </a:p>
          <a:p>
            <a:r>
              <a:rPr lang="en-US" dirty="0" smtClean="0"/>
              <a:t>1/8” Input </a:t>
            </a:r>
            <a:r>
              <a:rPr lang="en-US" dirty="0"/>
              <a:t>L</a:t>
            </a:r>
            <a:r>
              <a:rPr lang="en-US" dirty="0" smtClean="0"/>
              <a:t>ine for External Signals</a:t>
            </a:r>
          </a:p>
        </p:txBody>
      </p:sp>
    </p:spTree>
    <p:extLst>
      <p:ext uri="{BB962C8B-B14F-4D97-AF65-F5344CB8AC3E}">
        <p14:creationId xmlns:p14="http://schemas.microsoft.com/office/powerpoint/2010/main" val="253516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Optional Features Implemented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Demonstrate </a:t>
            </a:r>
            <a:r>
              <a:rPr lang="en-US" dirty="0" err="1" smtClean="0"/>
              <a:t>Nyquist</a:t>
            </a:r>
            <a:r>
              <a:rPr lang="en-US" dirty="0" smtClean="0"/>
              <a:t> Frequency/Aliasing</a:t>
            </a:r>
          </a:p>
          <a:p>
            <a:r>
              <a:rPr lang="en-US" dirty="0" smtClean="0"/>
              <a:t>Onboard Noise Generator</a:t>
            </a:r>
          </a:p>
        </p:txBody>
      </p:sp>
    </p:spTree>
    <p:extLst>
      <p:ext uri="{BB962C8B-B14F-4D97-AF65-F5344CB8AC3E}">
        <p14:creationId xmlns:p14="http://schemas.microsoft.com/office/powerpoint/2010/main" val="162080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Product</a:t>
            </a:r>
            <a:endParaRPr lang="en-US" dirty="0"/>
          </a:p>
        </p:txBody>
      </p:sp>
      <p:pic>
        <p:nvPicPr>
          <p:cNvPr id="1026" name="Picture 2" descr="C:\Users\Nathan\Documents\School\Semester III - Senior Year\Senior Design\Images\IMG_05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44615"/>
            <a:ext cx="6400800" cy="4780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athan\Documents\School\Semester III - Senior Year\Senior Design\Images\IMG_05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44615"/>
            <a:ext cx="6443145" cy="481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athan\Documents\School\Semester III - Senior Year\Senior Design\Images\IMG_05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66917"/>
            <a:ext cx="6400800" cy="478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Nathan\Documents\School\Semester III - Senior Year\Senior Design\Images\Top Layer.bm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20" y="1544615"/>
            <a:ext cx="7583680" cy="4803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70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Hardware Block Diagram</a:t>
            </a:r>
            <a:endParaRPr 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800600" y="1569584"/>
            <a:ext cx="1286555" cy="990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External  Memory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277961" y="2809876"/>
            <a:ext cx="2375126" cy="14315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en-US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</a:p>
          <a:p>
            <a:pPr algn="ctr">
              <a:lnSpc>
                <a:spcPct val="115000"/>
              </a:lnSpc>
            </a:pPr>
            <a:r>
              <a:rPr lang="en-US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TMS320F2812PGFA</a:t>
            </a:r>
          </a:p>
          <a:p>
            <a:pPr algn="ctr">
              <a:lnSpc>
                <a:spcPct val="115000"/>
              </a:lnSpc>
            </a:pPr>
            <a:r>
              <a:rPr lang="en-US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DSP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990600" y="3188540"/>
            <a:ext cx="1323975" cy="7477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JTAG Emulator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90599" y="4313343"/>
            <a:ext cx="1323975" cy="4905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Computer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319837" y="2560184"/>
            <a:ext cx="900114" cy="82323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Power Supply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775178" y="5867400"/>
            <a:ext cx="1775051" cy="77684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User Interface Controls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457269" y="3947432"/>
            <a:ext cx="857250" cy="47275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Codec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5828618" y="6180244"/>
            <a:ext cx="1057275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Outputs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7086600" y="6180244"/>
            <a:ext cx="833437" cy="4333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Inputs</a:t>
            </a: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3178629" y="1772169"/>
            <a:ext cx="1323975" cy="45643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I/O Ports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5653087" y="2971800"/>
            <a:ext cx="66675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885894" y="3356882"/>
            <a:ext cx="0" cy="59055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5443878" y="2560184"/>
            <a:ext cx="0" cy="24969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1652587" y="3935100"/>
            <a:ext cx="0" cy="38380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6" idx="3"/>
          </p:cNvCxnSpPr>
          <p:nvPr/>
        </p:nvCxnSpPr>
        <p:spPr>
          <a:xfrm flipV="1">
            <a:off x="2314575" y="3562396"/>
            <a:ext cx="963386" cy="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3810000" y="2228599"/>
            <a:ext cx="0" cy="581276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5640160" y="4038600"/>
            <a:ext cx="817109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3962400" y="4252234"/>
            <a:ext cx="0" cy="161516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6629400" y="4421459"/>
            <a:ext cx="0" cy="175878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7211789" y="4421460"/>
            <a:ext cx="8162" cy="17587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4646839" y="4661807"/>
            <a:ext cx="993321" cy="80021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System</a:t>
            </a:r>
          </a:p>
          <a:p>
            <a:pPr algn="ctr">
              <a:lnSpc>
                <a:spcPct val="115000"/>
              </a:lnSpc>
            </a:pPr>
            <a:r>
              <a:rPr lang="en-US" sz="2000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Clocks</a:t>
            </a:r>
            <a:endParaRPr lang="en-US" sz="2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4876800" y="4252233"/>
            <a:ext cx="0" cy="40957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5624512" y="4318907"/>
            <a:ext cx="832757" cy="3429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>
              <a:solidFill>
                <a:prstClr val="black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US" sz="110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775178" y="1447800"/>
            <a:ext cx="5302022" cy="4191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48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TMS320F2812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150MHz Core Clock</a:t>
            </a:r>
          </a:p>
          <a:p>
            <a:r>
              <a:rPr lang="en-US" dirty="0" smtClean="0"/>
              <a:t>Interface with JTAG Boundary Scan Emulation</a:t>
            </a:r>
          </a:p>
          <a:p>
            <a:r>
              <a:rPr lang="en-US" dirty="0" smtClean="0"/>
              <a:t>16 x 16 Dual Fixed Point MAC Architectures</a:t>
            </a:r>
          </a:p>
          <a:p>
            <a:r>
              <a:rPr lang="en-US" dirty="0" smtClean="0"/>
              <a:t>256KB Flash Memory</a:t>
            </a:r>
          </a:p>
          <a:p>
            <a:r>
              <a:rPr lang="en-US" dirty="0" smtClean="0"/>
              <a:t>256KB RAM Memory</a:t>
            </a:r>
          </a:p>
          <a:p>
            <a:r>
              <a:rPr lang="en-US" dirty="0" smtClean="0"/>
              <a:t>12 bit, 16 Channel ADC</a:t>
            </a:r>
          </a:p>
          <a:p>
            <a:r>
              <a:rPr lang="en-US" dirty="0" smtClean="0"/>
              <a:t>56 GPIO / Peripherals</a:t>
            </a:r>
          </a:p>
          <a:p>
            <a:r>
              <a:rPr lang="en-US" dirty="0" smtClean="0"/>
              <a:t>Built in SPI and </a:t>
            </a:r>
            <a:r>
              <a:rPr lang="en-US" dirty="0" err="1" smtClean="0"/>
              <a:t>McBSP</a:t>
            </a:r>
            <a:r>
              <a:rPr lang="en-US" dirty="0" smtClean="0"/>
              <a:t> Peripherals</a:t>
            </a:r>
          </a:p>
        </p:txBody>
      </p:sp>
    </p:spTree>
    <p:extLst>
      <p:ext uri="{BB962C8B-B14F-4D97-AF65-F5344CB8AC3E}">
        <p14:creationId xmlns:p14="http://schemas.microsoft.com/office/powerpoint/2010/main" val="352913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Transposed Direct Form II</a:t>
            </a:r>
            <a:endParaRPr lang="en-US" dirty="0"/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575217"/>
            <a:ext cx="5029200" cy="101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2895600"/>
            <a:ext cx="3733799" cy="3668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112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Fixed Point Low-Pass Filter Design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1600200"/>
            <a:ext cx="5954485" cy="498837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30817"/>
            <a:ext cx="6461577" cy="4846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494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1570</TotalTime>
  <Words>528</Words>
  <Application>Microsoft Office PowerPoint</Application>
  <PresentationFormat>On-screen Show (4:3)</PresentationFormat>
  <Paragraphs>138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Thatch</vt:lpstr>
      <vt:lpstr>Signals and Systems Demonstration Unit</vt:lpstr>
      <vt:lpstr>Project Description</vt:lpstr>
      <vt:lpstr>Requirements</vt:lpstr>
      <vt:lpstr>Optional Features Implemented</vt:lpstr>
      <vt:lpstr>Final Product</vt:lpstr>
      <vt:lpstr>Hardware Block Diagram</vt:lpstr>
      <vt:lpstr>TMS320F2812</vt:lpstr>
      <vt:lpstr>Transposed Direct Form II</vt:lpstr>
      <vt:lpstr>Fixed Point Low-Pass Filter Design</vt:lpstr>
      <vt:lpstr>Cascaded Fixed Point Sections</vt:lpstr>
      <vt:lpstr>Software Flow Charts</vt:lpstr>
      <vt:lpstr>Outputs</vt:lpstr>
      <vt:lpstr>Example Code</vt:lpstr>
      <vt:lpstr>Example Code</vt:lpstr>
      <vt:lpstr>Power Supply </vt:lpstr>
      <vt:lpstr>DSP </vt:lpstr>
      <vt:lpstr>JTAG and External RAM  </vt:lpstr>
      <vt:lpstr>Codec </vt:lpstr>
      <vt:lpstr>Outputs and User Interfaces </vt:lpstr>
      <vt:lpstr>Selectors and Shift Registers </vt:lpstr>
      <vt:lpstr>Troubleshooting</vt:lpstr>
      <vt:lpstr>Signals and Systems Demonstration Unit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Nathan</dc:creator>
  <cp:lastModifiedBy>Nathan</cp:lastModifiedBy>
  <cp:revision>57</cp:revision>
  <dcterms:created xsi:type="dcterms:W3CDTF">2013-04-24T19:24:35Z</dcterms:created>
  <dcterms:modified xsi:type="dcterms:W3CDTF">2013-05-06T21:55:20Z</dcterms:modified>
</cp:coreProperties>
</file>